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07" r:id="rId2"/>
    <p:sldId id="308" r:id="rId3"/>
    <p:sldId id="310" r:id="rId4"/>
    <p:sldId id="313" r:id="rId5"/>
    <p:sldId id="276" r:id="rId6"/>
    <p:sldId id="294" r:id="rId7"/>
    <p:sldId id="323" r:id="rId8"/>
    <p:sldId id="291" r:id="rId9"/>
    <p:sldId id="314" r:id="rId10"/>
    <p:sldId id="327" r:id="rId11"/>
    <p:sldId id="317" r:id="rId12"/>
    <p:sldId id="279" r:id="rId13"/>
    <p:sldId id="293" r:id="rId14"/>
    <p:sldId id="280" r:id="rId15"/>
    <p:sldId id="281" r:id="rId16"/>
    <p:sldId id="277" r:id="rId17"/>
    <p:sldId id="278" r:id="rId18"/>
    <p:sldId id="328" r:id="rId19"/>
    <p:sldId id="296" r:id="rId20"/>
    <p:sldId id="295" r:id="rId21"/>
    <p:sldId id="297" r:id="rId22"/>
    <p:sldId id="304" r:id="rId23"/>
    <p:sldId id="329" r:id="rId24"/>
    <p:sldId id="326" r:id="rId25"/>
    <p:sldId id="325" r:id="rId26"/>
    <p:sldId id="330" r:id="rId27"/>
    <p:sldId id="331" r:id="rId28"/>
    <p:sldId id="288" r:id="rId29"/>
    <p:sldId id="315" r:id="rId30"/>
    <p:sldId id="316" r:id="rId31"/>
    <p:sldId id="319" r:id="rId32"/>
    <p:sldId id="320" r:id="rId33"/>
    <p:sldId id="298" r:id="rId34"/>
  </p:sldIdLst>
  <p:sldSz cx="16257588" cy="13003213"/>
  <p:notesSz cx="6858000" cy="9144000"/>
  <p:defaultTextStyle>
    <a:defPPr>
      <a:defRPr lang="en-US"/>
    </a:defPPr>
    <a:lvl1pPr marL="0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35522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71041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506560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342083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177604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5013124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848643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684164" algn="l" defTabSz="835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6">
          <p15:clr>
            <a:srgbClr val="A4A3A4"/>
          </p15:clr>
        </p15:guide>
        <p15:guide id="2" pos="5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97D"/>
    <a:srgbClr val="003366"/>
    <a:srgbClr val="01327D"/>
    <a:srgbClr val="0A497D"/>
    <a:srgbClr val="0A2859"/>
    <a:srgbClr val="14508C"/>
    <a:srgbClr val="1E5082"/>
    <a:srgbClr val="1F5082"/>
    <a:srgbClr val="1F4B82"/>
    <a:srgbClr val="1F4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49" autoAdjust="0"/>
  </p:normalViewPr>
  <p:slideViewPr>
    <p:cSldViewPr snapToGrid="0" snapToObjects="1">
      <p:cViewPr varScale="1">
        <p:scale>
          <a:sx n="42" d="100"/>
          <a:sy n="42" d="100"/>
        </p:scale>
        <p:origin x="930" y="84"/>
      </p:cViewPr>
      <p:guideLst>
        <p:guide orient="horz" pos="4096"/>
        <p:guide pos="5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DBE53-C581-2D41-9DEB-E50FF020B210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FB1EC-8ABD-3847-8844-66DFC2B730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894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013B3-44A8-E94B-8AC0-CF0CE48BE810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C773D-AD1C-5244-B449-F7F685ABFA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358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835522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671041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2506560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3342083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4177604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5013124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5848643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6684164" algn="l" defTabSz="83552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20" y="5131884"/>
            <a:ext cx="13818950" cy="1015125"/>
          </a:xfrm>
        </p:spPr>
        <p:txBody>
          <a:bodyPr>
            <a:spAutoFit/>
          </a:bodyPr>
          <a:lstStyle>
            <a:lvl1pPr>
              <a:defRPr sz="55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64389" y="5958271"/>
            <a:ext cx="7128823" cy="1850546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604" y="8559728"/>
            <a:ext cx="9754553" cy="1015125"/>
          </a:xfrm>
        </p:spPr>
        <p:txBody>
          <a:bodyPr anchor="b"/>
          <a:lstStyle>
            <a:lvl1pPr algn="l">
              <a:defRPr sz="55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604" y="559889"/>
            <a:ext cx="9754553" cy="7801928"/>
          </a:xfrm>
        </p:spPr>
        <p:txBody>
          <a:bodyPr/>
          <a:lstStyle>
            <a:lvl1pPr marL="0" indent="0">
              <a:buNone/>
              <a:defRPr sz="5800"/>
            </a:lvl1pPr>
            <a:lvl2pPr marL="835522" indent="0">
              <a:buNone/>
              <a:defRPr sz="5100"/>
            </a:lvl2pPr>
            <a:lvl3pPr marL="1671041" indent="0">
              <a:buNone/>
              <a:defRPr sz="4300"/>
            </a:lvl3pPr>
            <a:lvl4pPr marL="2506560" indent="0">
              <a:buNone/>
              <a:defRPr sz="3600"/>
            </a:lvl4pPr>
            <a:lvl5pPr marL="3342083" indent="0">
              <a:buNone/>
              <a:defRPr sz="3600"/>
            </a:lvl5pPr>
            <a:lvl6pPr marL="4177604" indent="0">
              <a:buNone/>
              <a:defRPr sz="3600"/>
            </a:lvl6pPr>
            <a:lvl7pPr marL="5013124" indent="0">
              <a:buNone/>
              <a:defRPr sz="3600"/>
            </a:lvl7pPr>
            <a:lvl8pPr marL="5848643" indent="0">
              <a:buNone/>
              <a:defRPr sz="3600"/>
            </a:lvl8pPr>
            <a:lvl9pPr marL="6684164" indent="0">
              <a:buNone/>
              <a:defRPr sz="3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604" y="9574854"/>
            <a:ext cx="9754553" cy="1526073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835522" indent="0">
              <a:buNone/>
              <a:defRPr sz="2200"/>
            </a:lvl2pPr>
            <a:lvl3pPr marL="1671041" indent="0">
              <a:buNone/>
              <a:defRPr sz="1900"/>
            </a:lvl3pPr>
            <a:lvl4pPr marL="2506560" indent="0">
              <a:buNone/>
              <a:defRPr sz="1500"/>
            </a:lvl4pPr>
            <a:lvl5pPr marL="3342083" indent="0">
              <a:buNone/>
              <a:defRPr sz="1500"/>
            </a:lvl5pPr>
            <a:lvl6pPr marL="4177604" indent="0">
              <a:buNone/>
              <a:defRPr sz="1500"/>
            </a:lvl6pPr>
            <a:lvl7pPr marL="5013124" indent="0">
              <a:buNone/>
              <a:defRPr sz="1500"/>
            </a:lvl7pPr>
            <a:lvl8pPr marL="5848643" indent="0">
              <a:buNone/>
              <a:defRPr sz="1500"/>
            </a:lvl8pPr>
            <a:lvl9pPr marL="6684164" indent="0">
              <a:buNone/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80" y="2443863"/>
            <a:ext cx="14631829" cy="8581520"/>
          </a:xfrm>
        </p:spPr>
        <p:txBody>
          <a:bodyPr vert="eaVert"/>
          <a:lstStyle>
            <a:lvl1pPr>
              <a:defRPr sz="4300"/>
            </a:lvl1pPr>
            <a:lvl2pPr>
              <a:defRPr sz="3600"/>
            </a:lvl2pPr>
            <a:lvl3pPr>
              <a:defRPr sz="4300"/>
            </a:lvl3pPr>
            <a:lvl4pPr>
              <a:defRPr sz="3600"/>
            </a:lvl4pPr>
            <a:lvl5pPr>
              <a:defRPr sz="4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2880" y="527269"/>
            <a:ext cx="14631829" cy="1215180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6416" y="2043790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0099" y="341049"/>
            <a:ext cx="1183857" cy="11094872"/>
          </a:xfrm>
        </p:spPr>
        <p:txBody>
          <a:bodyPr vert="eaVert">
            <a:spAutoFit/>
          </a:bodyPr>
          <a:lstStyle>
            <a:lvl1pPr>
              <a:defRPr sz="5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82" y="520740"/>
            <a:ext cx="11994341" cy="11094872"/>
          </a:xfrm>
        </p:spPr>
        <p:txBody>
          <a:bodyPr vert="eaVert"/>
          <a:lstStyle>
            <a:lvl1pPr>
              <a:defRPr sz="4300"/>
            </a:lvl1pPr>
            <a:lvl2pPr>
              <a:defRPr sz="3600"/>
            </a:lvl2pPr>
            <a:lvl3pPr>
              <a:defRPr sz="4300"/>
            </a:lvl3pPr>
            <a:lvl4pPr>
              <a:defRPr sz="3600"/>
            </a:lvl4pPr>
            <a:lvl5pPr>
              <a:defRPr sz="4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0" y="527269"/>
            <a:ext cx="14631829" cy="1215180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930889"/>
            <a:ext cx="13435091" cy="8581520"/>
          </a:xfrm>
        </p:spPr>
        <p:txBody>
          <a:bodyPr/>
          <a:lstStyle>
            <a:lvl1pPr>
              <a:buSzPct val="100000"/>
              <a:buFontTx/>
              <a:buBlip>
                <a:blip/>
              </a:buBlip>
              <a:defRPr sz="4300"/>
            </a:lvl1pPr>
            <a:lvl2pPr>
              <a:defRPr sz="3600"/>
            </a:lvl2pPr>
            <a:lvl3pPr>
              <a:defRPr sz="4300"/>
            </a:lvl3pPr>
            <a:lvl4pPr>
              <a:defRPr sz="3600"/>
            </a:lvl4pPr>
            <a:lvl5pPr>
              <a:defRPr sz="4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306416" y="2043790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290274" y="2685834"/>
            <a:ext cx="6564322" cy="22605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1290274" y="5196998"/>
            <a:ext cx="6564322" cy="4344725"/>
          </a:xfrm>
        </p:spPr>
        <p:txBody>
          <a:bodyPr wrap="square" lIns="0" tIns="0" rIns="0" bIns="0">
            <a:normAutofit/>
          </a:bodyPr>
          <a:lstStyle>
            <a:lvl1pPr marL="0">
              <a:spcBef>
                <a:spcPts val="0"/>
              </a:spcBef>
              <a:buNone/>
              <a:defRPr sz="4300"/>
            </a:lvl1pPr>
            <a:lvl2pPr>
              <a:defRPr sz="3600"/>
            </a:lvl2pPr>
            <a:lvl3pPr>
              <a:defRPr sz="4300"/>
            </a:lvl3pPr>
            <a:lvl4pPr>
              <a:defRPr sz="3600"/>
            </a:lvl4pPr>
            <a:lvl5pPr>
              <a:defRPr sz="4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8467482" y="2685834"/>
            <a:ext cx="6564322" cy="22605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8467482" y="5196998"/>
            <a:ext cx="6564322" cy="4344725"/>
          </a:xfrm>
        </p:spPr>
        <p:txBody>
          <a:bodyPr wrap="square" lIns="0" tIns="0" rIns="0" bIns="0">
            <a:normAutofit/>
          </a:bodyPr>
          <a:lstStyle>
            <a:lvl1pPr marL="0">
              <a:spcBef>
                <a:spcPts val="0"/>
              </a:spcBef>
              <a:buNone/>
              <a:defRPr sz="4300"/>
            </a:lvl1pPr>
            <a:lvl2pPr>
              <a:defRPr sz="3600"/>
            </a:lvl2pPr>
            <a:lvl3pPr>
              <a:defRPr sz="4300"/>
            </a:lvl3pPr>
            <a:lvl4pPr>
              <a:defRPr sz="3600"/>
            </a:lvl4pPr>
            <a:lvl5pPr>
              <a:defRPr sz="4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2880" y="527269"/>
            <a:ext cx="14631829" cy="1215180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290273" y="2043790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227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25781" y="367742"/>
            <a:ext cx="4951866" cy="1492179"/>
          </a:xfrm>
        </p:spPr>
        <p:txBody>
          <a:bodyPr wrap="square" anchor="b">
            <a:spAutoFit/>
          </a:bodyPr>
          <a:lstStyle>
            <a:lvl1pPr algn="l">
              <a:defRPr sz="4300" b="0"/>
            </a:lvl1pPr>
          </a:lstStyle>
          <a:p>
            <a:r>
              <a:rPr lang="en-US" dirty="0" smtClean="0"/>
              <a:t>Click to edit Master  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56267" y="318321"/>
            <a:ext cx="9088444" cy="11097883"/>
          </a:xfrm>
        </p:spPr>
        <p:txBody>
          <a:bodyPr/>
          <a:lstStyle>
            <a:lvl1pPr>
              <a:defRPr sz="5500" baseline="0"/>
            </a:lvl1pPr>
            <a:lvl2pPr>
              <a:buSzPct val="100000"/>
              <a:buFontTx/>
              <a:buBlip>
                <a:blip r:embed="rId2"/>
              </a:buBlip>
              <a:defRPr sz="4300"/>
            </a:lvl2pPr>
            <a:lvl3pPr>
              <a:defRPr sz="3600"/>
            </a:lvl3pPr>
            <a:lvl4pPr>
              <a:defRPr sz="43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dirty="0" smtClean="0"/>
              <a:t>Header Title</a:t>
            </a:r>
          </a:p>
          <a:p>
            <a:pPr lvl="1"/>
            <a:r>
              <a:rPr lang="en-US" dirty="0" smtClean="0"/>
              <a:t>Bullets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781" y="2156353"/>
            <a:ext cx="4951866" cy="9459258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835522" indent="0">
              <a:buNone/>
              <a:defRPr sz="2200"/>
            </a:lvl2pPr>
            <a:lvl3pPr marL="1671041" indent="0">
              <a:buNone/>
              <a:defRPr sz="1900"/>
            </a:lvl3pPr>
            <a:lvl4pPr marL="2506560" indent="0">
              <a:buNone/>
              <a:defRPr sz="1500"/>
            </a:lvl4pPr>
            <a:lvl5pPr marL="3342083" indent="0">
              <a:buNone/>
              <a:defRPr sz="1500"/>
            </a:lvl5pPr>
            <a:lvl6pPr marL="4177604" indent="0">
              <a:buNone/>
              <a:defRPr sz="1500"/>
            </a:lvl6pPr>
            <a:lvl7pPr marL="5013124" indent="0">
              <a:buNone/>
              <a:defRPr sz="1500"/>
            </a:lvl7pPr>
            <a:lvl8pPr marL="5848643" indent="0">
              <a:buNone/>
              <a:defRPr sz="1500"/>
            </a:lvl8pPr>
            <a:lvl9pPr marL="6684164" indent="0">
              <a:buNone/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529653" y="1415082"/>
            <a:ext cx="8169245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38" y="7438459"/>
            <a:ext cx="13818950" cy="722738"/>
          </a:xfrm>
        </p:spPr>
        <p:txBody>
          <a:bodyPr anchor="b">
            <a:spAutoFit/>
          </a:bodyPr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355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7104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50656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4pPr>
            <a:lvl5pPr marL="334208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5pPr>
            <a:lvl6pPr marL="417760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6pPr>
            <a:lvl7pPr marL="501312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7pPr>
            <a:lvl8pPr marL="584864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8pPr>
            <a:lvl9pPr marL="668416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4242" y="8573371"/>
            <a:ext cx="14160470" cy="1215180"/>
          </a:xfrm>
        </p:spPr>
        <p:txBody>
          <a:bodyPr wrap="square">
            <a:spAutoFit/>
          </a:bodyPr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284240" y="8384779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033" y="2003076"/>
            <a:ext cx="6689723" cy="1738400"/>
          </a:xfrm>
        </p:spPr>
        <p:txBody>
          <a:bodyPr wrap="square" anchor="b">
            <a:spAutoFit/>
          </a:bodyPr>
          <a:lstStyle>
            <a:lvl1pPr marL="0" indent="0">
              <a:buNone/>
              <a:defRPr sz="5100" b="0"/>
            </a:lvl1pPr>
            <a:lvl2pPr marL="835522" indent="0">
              <a:buNone/>
              <a:defRPr sz="3600" b="1"/>
            </a:lvl2pPr>
            <a:lvl3pPr marL="1671041" indent="0">
              <a:buNone/>
              <a:defRPr sz="3200" b="1"/>
            </a:lvl3pPr>
            <a:lvl4pPr marL="2506560" indent="0">
              <a:buNone/>
              <a:defRPr sz="2900" b="1"/>
            </a:lvl4pPr>
            <a:lvl5pPr marL="3342083" indent="0">
              <a:buNone/>
              <a:defRPr sz="2900" b="1"/>
            </a:lvl5pPr>
            <a:lvl6pPr marL="4177604" indent="0">
              <a:buNone/>
              <a:defRPr sz="2900" b="1"/>
            </a:lvl6pPr>
            <a:lvl7pPr marL="5013124" indent="0">
              <a:buNone/>
              <a:defRPr sz="2900" b="1"/>
            </a:lvl7pPr>
            <a:lvl8pPr marL="5848643" indent="0">
              <a:buNone/>
              <a:defRPr sz="2900" b="1"/>
            </a:lvl8pPr>
            <a:lvl9pPr marL="6684164" indent="0">
              <a:buNone/>
              <a:defRPr sz="2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8033" y="3765905"/>
            <a:ext cx="6689723" cy="7985758"/>
          </a:xfrm>
        </p:spPr>
        <p:txBody>
          <a:bodyPr/>
          <a:lstStyle>
            <a:lvl1pPr marL="0">
              <a:spcBef>
                <a:spcPts val="0"/>
              </a:spcBef>
              <a:defRPr sz="4300"/>
            </a:lvl1pPr>
            <a:lvl2pPr>
              <a:defRPr sz="3600"/>
            </a:lvl2pPr>
            <a:lvl3pPr>
              <a:defRPr sz="4300"/>
            </a:lvl3pPr>
            <a:lvl4pPr>
              <a:defRPr sz="3600"/>
            </a:lvl4pPr>
            <a:lvl5pPr>
              <a:defRPr sz="43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634" y="2003076"/>
            <a:ext cx="7186080" cy="1738400"/>
          </a:xfrm>
        </p:spPr>
        <p:txBody>
          <a:bodyPr anchor="b">
            <a:spAutoFit/>
          </a:bodyPr>
          <a:lstStyle>
            <a:lvl1pPr marL="0" indent="0">
              <a:buNone/>
              <a:defRPr sz="5100" b="0"/>
            </a:lvl1pPr>
            <a:lvl2pPr marL="835522" indent="0">
              <a:buNone/>
              <a:defRPr sz="3600" b="1"/>
            </a:lvl2pPr>
            <a:lvl3pPr marL="1671041" indent="0">
              <a:buNone/>
              <a:defRPr sz="3200" b="1"/>
            </a:lvl3pPr>
            <a:lvl4pPr marL="2506560" indent="0">
              <a:buNone/>
              <a:defRPr sz="2900" b="1"/>
            </a:lvl4pPr>
            <a:lvl5pPr marL="3342083" indent="0">
              <a:buNone/>
              <a:defRPr sz="2900" b="1"/>
            </a:lvl5pPr>
            <a:lvl6pPr marL="4177604" indent="0">
              <a:buNone/>
              <a:defRPr sz="2900" b="1"/>
            </a:lvl6pPr>
            <a:lvl7pPr marL="5013124" indent="0">
              <a:buNone/>
              <a:defRPr sz="2900" b="1"/>
            </a:lvl7pPr>
            <a:lvl8pPr marL="5848643" indent="0">
              <a:buNone/>
              <a:defRPr sz="2900" b="1"/>
            </a:lvl8pPr>
            <a:lvl9pPr marL="6684164" indent="0">
              <a:buNone/>
              <a:defRPr sz="2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634" y="3765904"/>
            <a:ext cx="7186080" cy="7491898"/>
          </a:xfrm>
        </p:spPr>
        <p:txBody>
          <a:bodyPr/>
          <a:lstStyle>
            <a:lvl1pPr marL="0">
              <a:spcBef>
                <a:spcPts val="0"/>
              </a:spcBef>
              <a:defRPr sz="4300"/>
            </a:lvl1pPr>
            <a:lvl2pPr>
              <a:defRPr sz="3600"/>
            </a:lvl2pPr>
            <a:lvl3pPr>
              <a:defRPr sz="4300"/>
            </a:lvl3pPr>
            <a:lvl4pPr>
              <a:defRPr sz="3600"/>
            </a:lvl4pPr>
            <a:lvl5pPr>
              <a:defRPr sz="43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45136" y="252081"/>
            <a:ext cx="14631829" cy="1215180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258033" y="1835367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2880" y="527269"/>
            <a:ext cx="14631829" cy="1215180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306416" y="2043790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80" y="996746"/>
            <a:ext cx="14631829" cy="1215180"/>
          </a:xfrm>
          <a:prstGeom prst="rect">
            <a:avLst/>
          </a:prstGeom>
        </p:spPr>
        <p:txBody>
          <a:bodyPr vert="horz" lIns="167104" tIns="83554" rIns="167104" bIns="83554" rtlCol="0" anchor="ctr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9647" y="3034087"/>
            <a:ext cx="13789922" cy="8581520"/>
          </a:xfrm>
          <a:prstGeom prst="rect">
            <a:avLst/>
          </a:prstGeom>
        </p:spPr>
        <p:txBody>
          <a:bodyPr vert="horz" lIns="167104" tIns="83554" rIns="167104" bIns="8355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63" r:id="rId5"/>
    <p:sldLayoutId id="2147483656" r:id="rId6"/>
    <p:sldLayoutId id="2147483660" r:id="rId7"/>
    <p:sldLayoutId id="2147483661" r:id="rId8"/>
    <p:sldLayoutId id="2147483662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835522" rtl="0" eaLnBrk="1" latinLnBrk="0" hangingPunct="1">
        <a:spcBef>
          <a:spcPct val="0"/>
        </a:spcBef>
        <a:buNone/>
        <a:defRPr sz="6800" kern="1200">
          <a:solidFill>
            <a:srgbClr val="FFFFFF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  <a:latin typeface="Georgia"/>
          <a:ea typeface="+mj-ea"/>
          <a:cs typeface="Georgia"/>
        </a:defRPr>
      </a:lvl1pPr>
    </p:titleStyle>
    <p:bodyStyle>
      <a:lvl1pPr marL="626641" indent="-626641" algn="l" defTabSz="835522" rtl="0" eaLnBrk="1" latinLnBrk="0" hangingPunct="1">
        <a:spcBef>
          <a:spcPct val="20000"/>
        </a:spcBef>
        <a:buSzPct val="100000"/>
        <a:buFontTx/>
        <a:buNone/>
        <a:defRPr sz="4300" kern="1200" baseline="0">
          <a:solidFill>
            <a:srgbClr val="FFFFFF"/>
          </a:solidFill>
          <a:latin typeface="Verdana"/>
          <a:ea typeface="+mn-ea"/>
          <a:cs typeface="Verdana"/>
        </a:defRPr>
      </a:lvl1pPr>
      <a:lvl2pPr marL="1357720" indent="-522203" algn="l" defTabSz="835522" rtl="0" eaLnBrk="1" latinLnBrk="0" hangingPunct="1">
        <a:spcBef>
          <a:spcPct val="20000"/>
        </a:spcBef>
        <a:buFont typeface="Arial"/>
        <a:buChar char="–"/>
        <a:defRPr sz="3600" kern="1200">
          <a:solidFill>
            <a:srgbClr val="FFFFFF"/>
          </a:solidFill>
          <a:latin typeface="Verdana"/>
          <a:ea typeface="+mn-ea"/>
          <a:cs typeface="Verdana"/>
        </a:defRPr>
      </a:lvl2pPr>
      <a:lvl3pPr marL="2088802" indent="-417761" algn="l" defTabSz="835522" rtl="0" eaLnBrk="1" latinLnBrk="0" hangingPunct="1">
        <a:spcBef>
          <a:spcPct val="20000"/>
        </a:spcBef>
        <a:buFont typeface="Arial"/>
        <a:buChar char="•"/>
        <a:defRPr sz="4300" kern="1200">
          <a:solidFill>
            <a:srgbClr val="FFFFFF"/>
          </a:solidFill>
          <a:latin typeface="Verdana"/>
          <a:ea typeface="+mn-ea"/>
          <a:cs typeface="Verdana"/>
        </a:defRPr>
      </a:lvl3pPr>
      <a:lvl4pPr marL="2924323" indent="-417761" algn="l" defTabSz="835522" rtl="0" eaLnBrk="1" latinLnBrk="0" hangingPunct="1">
        <a:spcBef>
          <a:spcPct val="20000"/>
        </a:spcBef>
        <a:buFont typeface="Arial"/>
        <a:buChar char="–"/>
        <a:defRPr sz="3600" kern="1200">
          <a:solidFill>
            <a:srgbClr val="FFFFFF"/>
          </a:solidFill>
          <a:latin typeface="Verdana"/>
          <a:ea typeface="+mn-ea"/>
          <a:cs typeface="Verdana"/>
        </a:defRPr>
      </a:lvl4pPr>
      <a:lvl5pPr marL="3759841" indent="-417761" algn="l" defTabSz="835522" rtl="0" eaLnBrk="1" latinLnBrk="0" hangingPunct="1">
        <a:spcBef>
          <a:spcPct val="20000"/>
        </a:spcBef>
        <a:buFont typeface="Arial"/>
        <a:buChar char="»"/>
        <a:defRPr sz="4300" kern="1200">
          <a:solidFill>
            <a:srgbClr val="FFFFFF"/>
          </a:solidFill>
          <a:latin typeface="Verdana"/>
          <a:ea typeface="+mn-ea"/>
          <a:cs typeface="Verdana"/>
        </a:defRPr>
      </a:lvl5pPr>
      <a:lvl6pPr marL="4595364" indent="-417761" algn="l" defTabSz="8355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0885" indent="-417761" algn="l" defTabSz="8355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266405" indent="-417761" algn="l" defTabSz="8355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101926" indent="-417761" algn="l" defTabSz="8355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35522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71041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06560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42083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177604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013124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848643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684164" algn="l" defTabSz="8355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20" y="687205"/>
            <a:ext cx="13818950" cy="9094260"/>
          </a:xfrm>
        </p:spPr>
        <p:txBody>
          <a:bodyPr/>
          <a:lstStyle/>
          <a:p>
            <a:r>
              <a:rPr lang="en-US" dirty="0" smtClean="0"/>
              <a:t>The Incidence of Fiscal Policy </a:t>
            </a:r>
            <a:br>
              <a:rPr lang="en-US" dirty="0" smtClean="0"/>
            </a:br>
            <a:r>
              <a:rPr lang="en-US" dirty="0" smtClean="0"/>
              <a:t>in Tanzania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presentation at</a:t>
            </a:r>
            <a:br>
              <a:rPr lang="en-US" sz="4000" dirty="0" smtClean="0"/>
            </a:br>
            <a:r>
              <a:rPr lang="en-US" sz="4000" dirty="0" smtClean="0"/>
              <a:t>Kilimanjaro Hotel</a:t>
            </a:r>
            <a:br>
              <a:rPr lang="en-US" sz="4000" dirty="0" smtClean="0"/>
            </a:br>
            <a:r>
              <a:rPr lang="en-US" sz="4000" dirty="0" smtClean="0"/>
              <a:t>Dar </a:t>
            </a:r>
            <a:r>
              <a:rPr lang="en-US" sz="4000" dirty="0" err="1" smtClean="0"/>
              <a:t>es</a:t>
            </a:r>
            <a:r>
              <a:rPr lang="en-US" sz="4000" dirty="0" smtClean="0"/>
              <a:t> Salaam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January 20,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Stephen D. Younger</a:t>
            </a:r>
            <a:br>
              <a:rPr lang="en-US" sz="4000" dirty="0" smtClean="0"/>
            </a:br>
            <a:r>
              <a:rPr lang="en-US" sz="4000" dirty="0" smtClean="0"/>
              <a:t>Flora Myamba</a:t>
            </a:r>
            <a:br>
              <a:rPr lang="en-US" sz="4000" dirty="0" smtClean="0"/>
            </a:br>
            <a:r>
              <a:rPr lang="en-US" sz="4000" dirty="0" smtClean="0"/>
              <a:t>Kenneth Mdadila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4064000" y="5962204"/>
            <a:ext cx="8128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87514" y="9521839"/>
            <a:ext cx="128287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This project 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has been made possible thanks to the generous support of the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Bill &amp; Melinda Gates Foundation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4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More Detail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Intuitively, for a tax or expenditure to have a big effect on the distribution of income, it must be: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well-targeted, and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large compared to incomes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So let’s dig into those two characteristics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2880" y="4049"/>
            <a:ext cx="14631829" cy="226162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We Measure Inequality and “Targeting”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Gini coefficient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Values from zero (perfect equality) to one (perfect inequality)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Practical ranges from about 0.25 (Slovenia, Scandinavia) to 0.70 (South Africa, Namibia, Brazil)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Concentration coefficient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Values from negative one (completely concentrated in the poorest) to one (completely concentrated in the richest)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Practical ranges depend on the thing we are measuring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7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587" y="4049"/>
            <a:ext cx="13930009" cy="226162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Standards for </a:t>
            </a:r>
            <a:r>
              <a:rPr lang="en-US" dirty="0" smtClean="0">
                <a:solidFill>
                  <a:schemeClr val="bg1"/>
                </a:solidFill>
              </a:rPr>
              <a:t>“Good</a:t>
            </a:r>
            <a:r>
              <a:rPr lang="en-US" dirty="0">
                <a:solidFill>
                  <a:schemeClr val="bg1"/>
                </a:solidFill>
              </a:rPr>
              <a:t>” </a:t>
            </a:r>
            <a:r>
              <a:rPr lang="en-US" dirty="0" smtClean="0">
                <a:solidFill>
                  <a:schemeClr val="bg1"/>
                </a:solidFill>
              </a:rPr>
              <a:t>Concentration </a:t>
            </a:r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930889"/>
            <a:ext cx="14138293" cy="8581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 taxes, they should be greater than the Gini coefficient to be “progressive”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expenditures meant to redistribute, they should be (strongly) negative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This is true even though an expenditure that has a positive c.c. that is less than the Gini will be equalizing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expenditures meant to be universal, they should be close to zero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0" y="443762"/>
            <a:ext cx="14631829" cy="1215180"/>
          </a:xfrm>
        </p:spPr>
        <p:txBody>
          <a:bodyPr/>
          <a:lstStyle/>
          <a:p>
            <a:r>
              <a:rPr lang="en-US" dirty="0" smtClean="0"/>
              <a:t>Concentration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621" y="2054291"/>
            <a:ext cx="13258886" cy="109489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489200"/>
            <a:ext cx="14471848" cy="85815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Expenditures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Education is very progressive at lower levels, not at tertiary level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Vocational training is perhaps surprising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Health is almost evenly spread across the income distribution for basic services, but not hospitals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Electricity subsidy is regressive; fertilizer subsidy is almost evenly distributed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CCT (simulated) is extremely progressive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Other forms of quasi-cash assistance are not well-targeted to the poor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/>
              <a:t>May reflect measurement error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Main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930889"/>
            <a:ext cx="14138293" cy="8581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Taxes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Direct taxes (PAYE, SDL, and taxes paid by household business owners) are highly progressive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VAT is more progressive than one would expect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Import duties and petroleum excises are neutral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Tobacco and kerosene duties are regressive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beverage excises are all progressive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Communications services excise is progressive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2878" y="23416"/>
            <a:ext cx="14631829" cy="121518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/>
              </a:rPr>
              <a:t>Taxes in Tanzania</a:t>
            </a:r>
            <a:endParaRPr lang="en-US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81" y="1063691"/>
            <a:ext cx="15067960" cy="11939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2880" y="4755"/>
            <a:ext cx="14631829" cy="121518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/>
              </a:rPr>
              <a:t>Expenditures in Tanzania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87" y="1045029"/>
            <a:ext cx="13678676" cy="119517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0744" y="0"/>
            <a:ext cx="14631829" cy="226162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/>
              </a:rPr>
              <a:t>How Does Tanzania Compare to Other Countries?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1" y="3247055"/>
            <a:ext cx="16221857" cy="887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46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565400"/>
            <a:ext cx="14138293" cy="8581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“Coverage” measures the share of the target population that a particular expenditure actually reaches or benefits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is a way to measure targeting of an expenditure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Errors of exclusion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Errors of inclusion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Different for each expenditure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Not the same concept as “incidence”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06416" y="2586116"/>
            <a:ext cx="13435091" cy="85815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What is an incidence analysis?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Who pays taxes, and who benefits from government spending?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Defined by population sub-groups, usually income-based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Can do this for very specific budget items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e.g. CCT or tobacco excises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Or the entire budget (more or &lt;much&gt; less)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Problem of public goods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Problem of survey information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CEQ tries to do the latter, and provides useful information on the former, too.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of Social Spending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200" y="2071396"/>
            <a:ext cx="9473188" cy="109577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565400"/>
            <a:ext cx="14138293" cy="858152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Education coverage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NOTE: these are not GERs or NERs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Coverage is less-than complete at primary level and drops off considerably at higher levels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Note the heavy use of private schools in the upper quintiles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Health coverage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More difficult to judge adequacy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Note the heavy use of hospitals relative to other services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Old-age pensions coverage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Very limited, even among the highest quintile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Note the inequity of access to electricity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Poverty Status Transitions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343" y="2052735"/>
            <a:ext cx="11419690" cy="85465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Simulating Policy Changes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The analysis is descriptive of the status quo as of 2011/12, the time of the HBS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But we can use it to simulate the first-order effects of policy changes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Some examples follow: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Switch from import duties to direct taxes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Eliminate electricity subsidies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Expand the CCT coverage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Institute a social pension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to Direct Taxation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27310" y="2882022"/>
            <a:ext cx="10602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Simulation: Shift </a:t>
            </a:r>
            <a:r>
              <a:rPr lang="en-US" sz="4800" i="1" dirty="0" smtClean="0">
                <a:solidFill>
                  <a:schemeClr val="bg1"/>
                </a:solidFill>
              </a:rPr>
              <a:t>All</a:t>
            </a:r>
            <a:r>
              <a:rPr lang="en-US" sz="4800" dirty="0" smtClean="0">
                <a:solidFill>
                  <a:schemeClr val="bg1"/>
                </a:solidFill>
              </a:rPr>
              <a:t> Import Duties to PAYE</a:t>
            </a:r>
            <a:endParaRPr lang="en-US" sz="48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7549" y="4627986"/>
            <a:ext cx="9769432" cy="22393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Electricity Subsidy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1314" y="2583180"/>
            <a:ext cx="12507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Simulation:  Elimination the Electricity Subsidy and Use the Resources to Expand CCT</a:t>
            </a:r>
            <a:endParaRPr lang="en-US" sz="48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224" y="4152841"/>
            <a:ext cx="11811760" cy="44974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960224" y="8671548"/>
            <a:ext cx="139951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(1) Eliminates the Electricity Subsidy with no compensation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(2) Eliminates subsidy except for lifeline tariff for first 50kwh, which is held constant.</a:t>
            </a:r>
          </a:p>
          <a:p>
            <a:r>
              <a:rPr lang="en-US" sz="2400" dirty="0">
                <a:solidFill>
                  <a:schemeClr val="bg1"/>
                </a:solidFill>
              </a:rPr>
              <a:t>(3) Eliminates electricity subsidy and uses all the funds to expand CCT coverage by raising PMT </a:t>
            </a:r>
            <a:r>
              <a:rPr lang="en-US" sz="2400" dirty="0" err="1">
                <a:solidFill>
                  <a:schemeClr val="bg1"/>
                </a:solidFill>
              </a:rPr>
              <a:t>threshhold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(4) Eliminates electricity subsidy and uses enough funds to expand CCT to leave poverty roughly unchanged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CCT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1314" y="2583180"/>
            <a:ext cx="12507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Simulation:  Expand CCT in various ways, using increased VAT to pay for it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0224" y="8671548"/>
            <a:ext cx="139951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(1) Expands CCT to all eligible persons, then scales benefits down so the total CCT expenditure is 0.5% of GDP</a:t>
            </a:r>
          </a:p>
          <a:p>
            <a:r>
              <a:rPr lang="en-US" sz="2400" dirty="0">
                <a:solidFill>
                  <a:schemeClr val="bg1"/>
                </a:solidFill>
              </a:rPr>
              <a:t>(2) Expands CCT at current benefit rates to the poorest eligible people according to the proxy means test </a:t>
            </a:r>
            <a:r>
              <a:rPr lang="en-US" sz="2400" dirty="0" smtClean="0">
                <a:solidFill>
                  <a:schemeClr val="bg1"/>
                </a:solidFill>
              </a:rPr>
              <a:t>until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>
                <a:solidFill>
                  <a:schemeClr val="bg1"/>
                </a:solidFill>
              </a:rPr>
              <a:t>total CCT  payments are 0.5% of GDP.</a:t>
            </a:r>
          </a:p>
          <a:p>
            <a:r>
              <a:rPr lang="en-US" sz="2400" dirty="0">
                <a:solidFill>
                  <a:schemeClr val="bg1"/>
                </a:solidFill>
              </a:rPr>
              <a:t>(3) Expands CCT at current benefit rates to the poorest people regardless of VC/elderly according to the </a:t>
            </a:r>
            <a:r>
              <a:rPr lang="en-US" sz="2400" dirty="0" smtClean="0">
                <a:solidFill>
                  <a:schemeClr val="bg1"/>
                </a:solidFill>
              </a:rPr>
              <a:t>proxy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>
                <a:solidFill>
                  <a:schemeClr val="bg1"/>
                </a:solidFill>
              </a:rPr>
              <a:t>means test until total CCT  payments are 0.5% of GDP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472" y="4152840"/>
            <a:ext cx="10401401" cy="44231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 a Social Pension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1314" y="2583180"/>
            <a:ext cx="12507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Simulation:  Establish a social pension, with and without VAT to fund it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0224" y="8671548"/>
            <a:ext cx="13995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(1) Social pension of </a:t>
            </a:r>
            <a:r>
              <a:rPr lang="en-US" sz="2400" dirty="0" err="1">
                <a:solidFill>
                  <a:schemeClr val="bg1"/>
                </a:solidFill>
              </a:rPr>
              <a:t>Tsh</a:t>
            </a:r>
            <a:r>
              <a:rPr lang="en-US" sz="2400" dirty="0">
                <a:solidFill>
                  <a:schemeClr val="bg1"/>
                </a:solidFill>
              </a:rPr>
              <a:t> 11,000 per month for all people &gt;=60 years, financed with increased VAT</a:t>
            </a:r>
          </a:p>
          <a:p>
            <a:r>
              <a:rPr lang="en-US" sz="2400" dirty="0">
                <a:solidFill>
                  <a:schemeClr val="bg1"/>
                </a:solidFill>
              </a:rPr>
              <a:t>(2) Social pension of </a:t>
            </a:r>
            <a:r>
              <a:rPr lang="en-US" sz="2400" dirty="0" err="1">
                <a:solidFill>
                  <a:schemeClr val="bg1"/>
                </a:solidFill>
              </a:rPr>
              <a:t>Tsh</a:t>
            </a:r>
            <a:r>
              <a:rPr lang="en-US" sz="2400" dirty="0">
                <a:solidFill>
                  <a:schemeClr val="bg1"/>
                </a:solidFill>
              </a:rPr>
              <a:t> 11,000 per month for all people &gt;=60 years, not financed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6271" y="4068435"/>
            <a:ext cx="8993849" cy="462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Tanzania does quite a lot to redistribute resources given its relative poverty and initial equality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Indirect taxes increase poverty substantially, while direct taxes do not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In-kind benefits of education and health expenditure reduce poverty substantially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522735"/>
            <a:ext cx="13435091" cy="858152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Most taxes in Tanzania are well-targeted to the better off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PAYE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resumptive taxes on small businesses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VAT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Most excises (beer, wine, soft drinks, bottled water, communications services)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But also some poorly-targeted ones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Tobacco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Kerosene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 some neutral ones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Petroleum excises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Import duties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04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06416" y="2930889"/>
            <a:ext cx="13958466" cy="85815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Three big questions:</a:t>
            </a:r>
          </a:p>
          <a:p>
            <a:pPr lvl="2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How </a:t>
            </a:r>
            <a:r>
              <a:rPr lang="en-US" sz="3600" dirty="0">
                <a:solidFill>
                  <a:schemeClr val="bg1"/>
                </a:solidFill>
              </a:rPr>
              <a:t>much redistribution and poverty reduction is being accomplished through social spending, subsidies and taxes? </a:t>
            </a:r>
          </a:p>
          <a:p>
            <a:pPr lvl="2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How </a:t>
            </a:r>
            <a:r>
              <a:rPr lang="en-US" sz="3600" dirty="0">
                <a:solidFill>
                  <a:schemeClr val="bg1"/>
                </a:solidFill>
              </a:rPr>
              <a:t>progressive are revenue collection, subsidies, and government social spending? and</a:t>
            </a:r>
          </a:p>
          <a:p>
            <a:pPr lvl="2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Within </a:t>
            </a:r>
            <a:r>
              <a:rPr lang="en-US" sz="3600" dirty="0">
                <a:solidFill>
                  <a:schemeClr val="bg1"/>
                </a:solidFill>
              </a:rPr>
              <a:t>the limits of fiscal prudence, what could be done to increase redistribution and poverty reduction through changes in taxation and spending? </a:t>
            </a:r>
            <a:endParaRPr lang="en-US" sz="36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900" i="1" dirty="0">
                <a:solidFill>
                  <a:schemeClr val="bg1"/>
                </a:solidFill>
              </a:rPr>
              <a:t>A caution on equity and efficiency</a:t>
            </a:r>
          </a:p>
          <a:p>
            <a:pPr lvl="1">
              <a:buFont typeface="Arial" pitchFamily="34" charset="0"/>
              <a:buChar char="•"/>
            </a:pPr>
            <a:endParaRPr lang="en-US" sz="2900" dirty="0">
              <a:solidFill>
                <a:schemeClr val="bg1"/>
              </a:solidFill>
            </a:endParaRPr>
          </a:p>
          <a:p>
            <a:pPr lvl="2"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2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522735"/>
            <a:ext cx="13985465" cy="85815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Tanzania has relatively few well-targeted expenditures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Public primary school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CCT (with a caveat)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And some very poorly targeted ones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Electricity subsidies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Tertiary education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35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522735"/>
            <a:ext cx="13985465" cy="8581520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4300" dirty="0" smtClean="0"/>
              <a:t>Third big question:</a:t>
            </a:r>
          </a:p>
          <a:p>
            <a:pPr lvl="2">
              <a:buFont typeface="Arial" pitchFamily="34" charset="0"/>
              <a:buChar char="•"/>
            </a:pPr>
            <a:r>
              <a:rPr lang="en-US" sz="3600" dirty="0" smtClean="0"/>
              <a:t>Within </a:t>
            </a:r>
            <a:r>
              <a:rPr lang="en-US" sz="3600" dirty="0"/>
              <a:t>the limits of fiscal prudence, what could be done to increase redistribution and poverty reduction through changes in taxation and spending</a:t>
            </a:r>
            <a:r>
              <a:rPr lang="en-US" sz="3600" dirty="0" smtClean="0"/>
              <a:t>?</a:t>
            </a:r>
          </a:p>
          <a:p>
            <a:pPr lvl="1">
              <a:buFont typeface="Arial" pitchFamily="34" charset="0"/>
              <a:buChar char="•"/>
            </a:pPr>
            <a:r>
              <a:rPr lang="en-US" sz="4300" dirty="0" smtClean="0"/>
              <a:t>First, let’s remember my caution from the introduction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This is about equity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But efficiency matters, too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3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522735"/>
            <a:ext cx="13985465" cy="8581520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4300" dirty="0" smtClean="0"/>
              <a:t>There are some attractive options from an equity perspective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eliminate electricity subsidies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expand the CCT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reduce kerosene excises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increase some progressive excises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xpand coverage and improve the quality of public primary (and perhaps secondary) education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1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5080001"/>
            <a:ext cx="13435091" cy="64324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smtClean="0"/>
              <a:t>Asante Sana</a:t>
            </a:r>
            <a:endParaRPr lang="en-US" sz="8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Methods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Data to describe the distribution of income come from HBS, 2011/12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The CEQ income concepts (figure next slide)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Note: we are not using the welfare variable that NBS uses in poverty analysis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For each CEQ income concept, we calculate Gini coefficients and FGT poverty measures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For each social expenditure and tax, we calculate concentration coefficients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1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A4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0" y="262741"/>
            <a:ext cx="14631829" cy="121518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/>
              </a:rPr>
              <a:t>CEQ Income Concepts</a:t>
            </a:r>
            <a:endParaRPr lang="en-US" b="1" dirty="0">
              <a:solidFill>
                <a:schemeClr val="bg1"/>
              </a:solidFill>
              <a:effectLst/>
            </a:endParaRPr>
          </a:p>
        </p:txBody>
      </p:sp>
      <p:pic>
        <p:nvPicPr>
          <p:cNvPr id="87" name="Content Placeholder 8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67921" y="1477921"/>
            <a:ext cx="17274640" cy="11965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067" y="468902"/>
            <a:ext cx="14631829" cy="1215180"/>
          </a:xfrm>
        </p:spPr>
        <p:txBody>
          <a:bodyPr/>
          <a:lstStyle/>
          <a:p>
            <a:r>
              <a:rPr lang="en-US" dirty="0" smtClean="0"/>
              <a:t>What’s Included in the Study?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33" y="2388637"/>
            <a:ext cx="15839248" cy="82669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067" y="468902"/>
            <a:ext cx="14631829" cy="1215180"/>
          </a:xfrm>
        </p:spPr>
        <p:txBody>
          <a:bodyPr/>
          <a:lstStyle/>
          <a:p>
            <a:r>
              <a:rPr lang="en-US" dirty="0" smtClean="0"/>
              <a:t>First Main Result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53983" y="2358321"/>
            <a:ext cx="1324907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much redistribution and poverty reduction is being accomplished through social spending, subsidies and taxes?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6" y="4762044"/>
            <a:ext cx="16229201" cy="49791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4563" y="9775003"/>
            <a:ext cx="8117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Note: </a:t>
            </a:r>
            <a:r>
              <a:rPr lang="en-US" sz="2000" dirty="0" err="1" smtClean="0">
                <a:solidFill>
                  <a:schemeClr val="bg1"/>
                </a:solidFill>
              </a:rPr>
              <a:t>Tsh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poverty lines in per adult equivalents; US$ poverty lines per capita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1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First Main Result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Social expenditures in Tanzania do relatively little to redistribute income and reduce poverty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Taxes, both direct and to a lesser extent indirect, reduce inequality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Direct taxes do not fall on the poor, but indirect taxes do, increasing poverty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In-kind benefits from public education and health expenditures lower poverty enough to offset the effect of indirect taxes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Overall Assessment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Given other countries’ experience, Tanzania does well: about 5 percentage points better than expected for inequality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Tanzania has low GDP per capita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Tanzania has low initial inequality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Broadly speaking, both taxes and in-kind benefits help to reduce inequality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On poverty, indirect taxes increase it, while in-kind benefits more than compensate that 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8531"/>
            <a:ext cx="4552545" cy="11746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40" y="11244439"/>
            <a:ext cx="2488220" cy="17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6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2967</TotalTime>
  <Words>1359</Words>
  <Application>Microsoft Office PowerPoint</Application>
  <PresentationFormat>Custom</PresentationFormat>
  <Paragraphs>170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Georgia</vt:lpstr>
      <vt:lpstr>Verdana</vt:lpstr>
      <vt:lpstr>Office Theme</vt:lpstr>
      <vt:lpstr>The Incidence of Fiscal Policy  in Tanzania  presentation at Kilimanjaro Hotel Dar es Salaam  January 20, 2016  Stephen D. Younger Flora Myamba Kenneth Mdadila </vt:lpstr>
      <vt:lpstr>Introduction</vt:lpstr>
      <vt:lpstr>Introduction</vt:lpstr>
      <vt:lpstr>Methods</vt:lpstr>
      <vt:lpstr>CEQ Income Concepts</vt:lpstr>
      <vt:lpstr>What’s Included in the Study?</vt:lpstr>
      <vt:lpstr>First Main Result</vt:lpstr>
      <vt:lpstr>First Main Result</vt:lpstr>
      <vt:lpstr>Overall Assessment</vt:lpstr>
      <vt:lpstr>More Detail</vt:lpstr>
      <vt:lpstr>How We Measure Inequality and “Targeting”</vt:lpstr>
      <vt:lpstr>Standards for “Good” Concentration Coefficients</vt:lpstr>
      <vt:lpstr>Concentration Coefficients</vt:lpstr>
      <vt:lpstr>Second Main Result</vt:lpstr>
      <vt:lpstr>Second Main Result</vt:lpstr>
      <vt:lpstr>Taxes in Tanzania</vt:lpstr>
      <vt:lpstr>Expenditures in Tanzania</vt:lpstr>
      <vt:lpstr>How Does Tanzania Compare to Other Countries?</vt:lpstr>
      <vt:lpstr>A Note on Coverage</vt:lpstr>
      <vt:lpstr>Coverage of Social Spending</vt:lpstr>
      <vt:lpstr>Results – Coverage</vt:lpstr>
      <vt:lpstr>Poverty Status Transitions</vt:lpstr>
      <vt:lpstr>Simulating Policy Changes</vt:lpstr>
      <vt:lpstr>Change to Direct Taxation</vt:lpstr>
      <vt:lpstr>Eliminating Electricity Subsidy</vt:lpstr>
      <vt:lpstr>Expanding CCT</vt:lpstr>
      <vt:lpstr>Establish a Social Pension</vt:lpstr>
      <vt:lpstr>Conclusions</vt:lpstr>
      <vt:lpstr>Conclusions</vt:lpstr>
      <vt:lpstr>Conclusions</vt:lpstr>
      <vt:lpstr>Conclusions</vt:lpstr>
      <vt:lpstr>Conclusions</vt:lpstr>
      <vt:lpstr>PowerPoint Presentation</vt:lpstr>
    </vt:vector>
  </TitlesOfParts>
  <Company>Ithaca College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Ithaca College</dc:title>
  <dc:creator>Ithaca College</dc:creator>
  <cp:lastModifiedBy>sdy1</cp:lastModifiedBy>
  <cp:revision>208</cp:revision>
  <dcterms:created xsi:type="dcterms:W3CDTF">2011-10-04T14:52:44Z</dcterms:created>
  <dcterms:modified xsi:type="dcterms:W3CDTF">2016-01-19T18:22:18Z</dcterms:modified>
</cp:coreProperties>
</file>